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60" r:id="rId6"/>
    <p:sldId id="259" r:id="rId7"/>
    <p:sldId id="263" r:id="rId8"/>
    <p:sldId id="264" r:id="rId9"/>
    <p:sldId id="268" r:id="rId10"/>
    <p:sldId id="270" r:id="rId11"/>
    <p:sldId id="266" r:id="rId12"/>
    <p:sldId id="271" r:id="rId13"/>
    <p:sldId id="269" r:id="rId14"/>
    <p:sldId id="272" r:id="rId15"/>
    <p:sldId id="273" r:id="rId16"/>
    <p:sldId id="267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628" autoAdjust="0"/>
  </p:normalViewPr>
  <p:slideViewPr>
    <p:cSldViewPr snapToGrid="0">
      <p:cViewPr varScale="1">
        <p:scale>
          <a:sx n="63" d="100"/>
          <a:sy n="63" d="100"/>
        </p:scale>
        <p:origin x="6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51E1E-4737-432F-A07E-76FDB4BFDC19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1E279-57D3-4644-8EE9-6222F69A6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0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Presentació del projecte</a:t>
            </a:r>
          </a:p>
          <a:p>
            <a:r>
              <a:rPr lang="ca-ES" dirty="0"/>
              <a:t>-   Benvinguda</a:t>
            </a:r>
          </a:p>
          <a:p>
            <a:pPr marL="171450" indent="-171450">
              <a:buFontTx/>
              <a:buChar char="-"/>
            </a:pPr>
            <a:r>
              <a:rPr lang="ca-ES" dirty="0"/>
              <a:t>Noms</a:t>
            </a:r>
          </a:p>
          <a:p>
            <a:pPr marL="171450" indent="-171450">
              <a:buFontTx/>
              <a:buChar char="-"/>
            </a:pPr>
            <a:r>
              <a:rPr lang="ca-ES" dirty="0"/>
              <a:t>Assignatura</a:t>
            </a:r>
          </a:p>
          <a:p>
            <a:pPr marL="171450" indent="-171450">
              <a:buFontTx/>
              <a:buChar char="-"/>
            </a:pPr>
            <a:r>
              <a:rPr lang="ca-ES" dirty="0"/>
              <a:t>Nom del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E279-57D3-4644-8EE9-6222F69A611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4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a-ES" dirty="0"/>
              <a:t>The problem: Quin context estem treballant? Per qué ens interessa? Conseqüencies, etc.</a:t>
            </a:r>
          </a:p>
          <a:p>
            <a:pPr marL="171450" indent="-171450">
              <a:buFontTx/>
              <a:buChar char="-"/>
            </a:pPr>
            <a:r>
              <a:rPr lang="ca-ES" dirty="0"/>
              <a:t>Proposal: Com és el model? Qué es cada lletra? Com afecten? Explicar lleugerament les eqs</a:t>
            </a:r>
          </a:p>
          <a:p>
            <a:pPr marL="171450" indent="-171450">
              <a:buFontTx/>
              <a:buChar char="-"/>
            </a:pPr>
            <a:r>
              <a:rPr lang="ca-ES" dirty="0"/>
              <a:t>Results: Molt rapidament els tres punts de equilibri i estabilitat</a:t>
            </a:r>
          </a:p>
          <a:p>
            <a:pPr marL="171450" indent="-171450">
              <a:buFontTx/>
              <a:buChar char="-"/>
            </a:pPr>
            <a:r>
              <a:rPr lang="ca-ES" dirty="0"/>
              <a:t>Our proposal: Afegir un component dinàmic de la llum. Com més plankton menos llum INVENTAR.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E279-57D3-4644-8EE9-6222F69A611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66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E279-57D3-4644-8EE9-6222F69A611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4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E279-57D3-4644-8EE9-6222F69A61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09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The marine ecosystem is an essential part of the Earth carbon cycle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E279-57D3-4644-8EE9-6222F69A611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68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The marine ecosystem is an essential part of the Earth carbon cycle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E279-57D3-4644-8EE9-6222F69A611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20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E279-57D3-4644-8EE9-6222F69A611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24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E279-57D3-4644-8EE9-6222F69A611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18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0FCF-1BF4-4CD5-A576-B665591CA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38D57-ABD1-42EE-8AE1-1D80A5E5B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FAE08-69C6-4681-90E3-F3E48BFC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D8C1-3741-45D4-B38C-EA854C98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8515-7F60-4794-9331-3293BB85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9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3AF2-84E1-44F9-AA47-7F0E5F1C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04B7C-DA90-45E2-BB98-26785D1C8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05ED-8C70-453B-BCB8-97B8B994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226C1-4537-4A93-B8F8-F2FA758E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43369-145D-46DE-BC8E-8255AA0F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811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3E26DE-5032-4043-961E-C081FBA55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DE91E-A141-49D6-AB1D-0EDBA0802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9D9D5-70C0-4AAC-B99E-C19EE582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60ADC-074F-49BE-BE74-05F883BE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58989-AE46-4990-B5DB-9F80B988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63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A518-6F97-43FD-930E-B7A2850F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7B517-AA81-45FE-BD5E-D84DF828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0AB0C-3DC7-4784-B156-1AEBAA4E3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EAAFE-EBFA-4388-BE03-90212AA9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E959F-BB1A-4DBB-8E1A-6D45EC2A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60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485A-8712-4852-B0C2-548DE962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5F4B6-28E1-499D-8239-2247DFD81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31C2-EDC9-4829-A390-C1897ECA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660A8-6CAF-4653-A634-6D7671A6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E117E-8604-4752-8E8B-86ACDEF8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67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A7FB-B1E0-460C-9550-7C079949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C381-50AB-4D89-804A-1844A22B0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2BA5D-4291-4D24-A75B-B7F42D7F0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CA9A0-5599-40CD-A720-AD629B3B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09FAC-B22E-479D-A5EA-BDABDB99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C6AB6-AA50-4D1F-A6C7-DA1E2535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01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2B56-FA20-4C7C-A574-42DF71D7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571E6-CF16-4191-AD68-A5EF63A5F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F026F-CDF8-4011-A53D-6653BA958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9F75C-6FA8-4B9E-B800-27BCCA42C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DD446-A214-4115-89A6-9774B34CD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1874F-A5D7-46E7-877E-56676D9E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F421-8BFA-4D69-9EBB-00A7BE150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7B7DA-545E-4F20-B14F-3D385847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36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6F4F-047A-4B67-96A5-EADABF81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BC5E7-B721-45CB-B1A7-FCC5BAF5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15587-D978-4C42-9E3F-B7672707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080EE-EE3F-40EB-8E88-1655F000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17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D305E-4885-4F2A-95C0-EC388431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E9514-7CEF-4DBD-AFA0-8C87013D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26796-B2E8-4755-960A-EA447675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7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F99E-7666-43EF-890F-08FABE17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EB465-0C04-4F25-9075-4E6FAB7F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76369-6041-493D-8924-6BFE1666E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B991C-C860-4DBC-85AA-CD443F50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42CED-B8F0-471D-AE14-969C3489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E688A-AE46-432E-927E-46226DC7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57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7356-A7F8-48C0-98E7-C32799CE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C9EAFC-B2C4-45AB-B731-6D8A13D14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D6619-C06B-4ED4-AF84-93569AB14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A2561-F7E2-4264-8558-4DBACFE7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3641C-409E-432D-AB56-2FBD7137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20156-4D01-48D5-AA9B-0227119D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4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6B72E-895C-43AF-9834-0C7A845A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82D0E-4515-4879-A56D-84EC1E572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09736-573A-483B-BD57-DB1B3C813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C4945-E58A-4D7A-A259-B868B430BE27}" type="datetimeFigureOut">
              <a:rPr lang="en-GB" smtClean="0"/>
              <a:t>28/09/2020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6F2D4-909F-4B10-8F63-FB8147F3C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E0D72-D1F1-41D3-828C-9D8413C71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F64C0-FA2A-4575-BBDC-0A107AF321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04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88F7-0FDF-4A73-B772-C4A2570F6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a-ES" sz="3600" dirty="0"/>
              <a:t>Population dynamics project:</a:t>
            </a:r>
            <a:br>
              <a:rPr lang="ca-ES" sz="3600" dirty="0"/>
            </a:br>
            <a:r>
              <a:rPr lang="ca-ES" dirty="0"/>
              <a:t>Internal dynamics of NPZD type ecosystem models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6BA07-2CF3-4885-ACDA-BEC35B91C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Jaume Colom and Abraham Cano</a:t>
            </a:r>
          </a:p>
          <a:p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Mathematical models in biology</a:t>
            </a:r>
          </a:p>
          <a:p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FME-UPC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10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428A-B464-408B-A41A-924EB7A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The problem V: How to model the ocean?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3153-4BB4-41CB-A696-D716E16F3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746897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b="0" i="0" dirty="0">
                <a:solidFill>
                  <a:srgbClr val="000000"/>
                </a:solidFill>
                <a:effectLst/>
              </a:rPr>
              <a:t>Oceanography</a:t>
            </a:r>
            <a:endParaRPr lang="ca-ES" dirty="0"/>
          </a:p>
          <a:p>
            <a:pPr lvl="1">
              <a:lnSpc>
                <a:spcPct val="200000"/>
              </a:lnSpc>
            </a:pPr>
            <a:r>
              <a:rPr lang="ca-ES" b="1" dirty="0"/>
              <a:t>Biological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Oceanography -&gt; Marine ecosystem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Chemical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Oceanography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Geological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Oceanography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Physical Oceanography</a:t>
            </a:r>
          </a:p>
        </p:txBody>
      </p:sp>
    </p:spTree>
    <p:extLst>
      <p:ext uri="{BB962C8B-B14F-4D97-AF65-F5344CB8AC3E}">
        <p14:creationId xmlns:p14="http://schemas.microsoft.com/office/powerpoint/2010/main" val="290735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428A-B464-408B-A41A-924EB7A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The problem VI: How to model the marine ecosystem?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3153-4BB4-41CB-A696-D716E16F3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68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428A-B464-408B-A41A-924EB7A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The problem VI: How to model the marine ecosystem?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3153-4BB4-41CB-A696-D716E16F3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Schematic view of the marine ecosystem model &quot; eNEMURO &quot; . | Download  Scientific Diagram">
            <a:extLst>
              <a:ext uri="{FF2B5EF4-FFF2-40B4-BE49-F238E27FC236}">
                <a16:creationId xmlns:a16="http://schemas.microsoft.com/office/drawing/2014/main" id="{C31D2D39-22AF-4C1C-B7E4-2225D95F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54" y="1660208"/>
            <a:ext cx="6584892" cy="463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B413A1-259B-418E-88EA-41B317776EA9}"/>
              </a:ext>
            </a:extLst>
          </p:cNvPr>
          <p:cNvSpPr txBox="1"/>
          <p:nvPr/>
        </p:nvSpPr>
        <p:spPr>
          <a:xfrm>
            <a:off x="596139" y="6339228"/>
            <a:ext cx="8792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Yoshie, Naoki &amp; Guo, Xinyu &amp; Fujii, Naoki &amp; Komorita, Tomohiro. (2011). Ecosystem and Nutrient Dynamics in the Seto Inland Sea, Japan. Interdisciplinary studies on environmental chemistry. 39-49. 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85E5-D593-47B7-AA71-8AFF58EE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Proposal: NPZD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3E101-E15C-41BC-892C-A49760F9A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622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Nutrients </a:t>
            </a:r>
            <a:r>
              <a:rPr lang="ca-ES" dirty="0"/>
              <a:t>(NO3)</a:t>
            </a:r>
          </a:p>
          <a:p>
            <a:pPr>
              <a:lnSpc>
                <a:spcPct val="200000"/>
              </a:lnSpc>
            </a:pPr>
            <a:r>
              <a:rPr lang="en-GB" b="0" i="0" dirty="0">
                <a:effectLst/>
                <a:latin typeface="Google Sans"/>
              </a:rPr>
              <a:t>Phytoplankton</a:t>
            </a:r>
            <a:endParaRPr lang="ca-ES" dirty="0"/>
          </a:p>
          <a:p>
            <a:pPr>
              <a:lnSpc>
                <a:spcPct val="200000"/>
              </a:lnSpc>
            </a:pPr>
            <a:r>
              <a:rPr lang="en-GB" b="0" i="0" dirty="0">
                <a:effectLst/>
                <a:latin typeface="Google Sans"/>
              </a:rPr>
              <a:t>Zooplankton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Google Sans"/>
              </a:rPr>
              <a:t>Detritus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753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B588-193F-4BF1-B8F4-083A2847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NPZD models: What are they used for?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066C-DDCC-4AA2-966A-132D49FC7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6811"/>
            <a:ext cx="10515600" cy="4351338"/>
          </a:xfrm>
        </p:spPr>
        <p:txBody>
          <a:bodyPr/>
          <a:lstStyle/>
          <a:p>
            <a:r>
              <a:rPr lang="ca-ES" dirty="0"/>
              <a:t>NPZD models (and concentration based models, more generally) are tools for quantitative investigation of a planktonic ecosystem</a:t>
            </a:r>
          </a:p>
          <a:p>
            <a:pPr marL="0" indent="0">
              <a:buNone/>
            </a:pPr>
            <a:endParaRPr lang="ca-ES" dirty="0"/>
          </a:p>
          <a:p>
            <a:r>
              <a:rPr lang="ca-ES" dirty="0"/>
              <a:t>3 broad uses:</a:t>
            </a:r>
          </a:p>
          <a:p>
            <a:pPr lvl="1"/>
            <a:r>
              <a:rPr lang="ca-ES" dirty="0"/>
              <a:t>Theoretical experiments</a:t>
            </a:r>
          </a:p>
          <a:p>
            <a:pPr lvl="1"/>
            <a:r>
              <a:rPr lang="ca-ES" dirty="0"/>
              <a:t>Explanation of observations </a:t>
            </a:r>
          </a:p>
          <a:p>
            <a:pPr lvl="1"/>
            <a:r>
              <a:rPr lang="ca-ES" dirty="0"/>
              <a:t>Prediction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5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85E5-D593-47B7-AA71-8AFF58EE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Proposal: NPZD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3E101-E15C-41BC-892C-A49760F9A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622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Nutrients </a:t>
            </a:r>
            <a:r>
              <a:rPr lang="ca-ES" dirty="0"/>
              <a:t>(NO3)</a:t>
            </a:r>
          </a:p>
          <a:p>
            <a:pPr>
              <a:lnSpc>
                <a:spcPct val="200000"/>
              </a:lnSpc>
            </a:pPr>
            <a:r>
              <a:rPr lang="en-GB" b="0" i="0" dirty="0">
                <a:effectLst/>
                <a:latin typeface="Google Sans"/>
              </a:rPr>
              <a:t>Phytoplankton</a:t>
            </a:r>
            <a:endParaRPr lang="ca-ES" dirty="0"/>
          </a:p>
          <a:p>
            <a:pPr>
              <a:lnSpc>
                <a:spcPct val="200000"/>
              </a:lnSpc>
            </a:pPr>
            <a:r>
              <a:rPr lang="en-GB" b="0" i="0" dirty="0">
                <a:effectLst/>
                <a:latin typeface="Google Sans"/>
              </a:rPr>
              <a:t>Zooplankton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Google Sans"/>
              </a:rPr>
              <a:t>Detritus</a:t>
            </a:r>
            <a:endParaRPr lang="en-GB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B3CC405-74E7-43AC-8A4E-58D7B1FC2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52" y="1523477"/>
            <a:ext cx="7195475" cy="46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550A-BC0C-4957-8B44-EA1C27D8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Proposal: NPZD model</a:t>
            </a:r>
            <a:endParaRPr lang="en-GB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704496-6227-4836-9902-E9F4C0868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7876"/>
            <a:ext cx="6683755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F2C975-3F4F-4A3F-882C-66D4DBA17BF5}"/>
                  </a:ext>
                </a:extLst>
              </p:cNvPr>
              <p:cNvSpPr txBox="1"/>
              <p:nvPr/>
            </p:nvSpPr>
            <p:spPr>
              <a:xfrm>
                <a:off x="8050908" y="3231382"/>
                <a:ext cx="3302892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ca-ES" sz="2400" b="0" i="0" smtClean="0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ca-ES" sz="2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ca-E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ca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ca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a-E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b>
                      </m:sSub>
                      <m:r>
                        <a:rPr lang="ca-E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ca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ca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F2C975-3F4F-4A3F-882C-66D4DBA1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908" y="3231382"/>
                <a:ext cx="3302892" cy="395236"/>
              </a:xfrm>
              <a:prstGeom prst="rect">
                <a:avLst/>
              </a:prstGeom>
              <a:blipFill>
                <a:blip r:embed="rId3"/>
                <a:stretch>
                  <a:fillRect l="-2768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189483-8B0F-427F-960A-99B789BB3A46}"/>
                  </a:ext>
                </a:extLst>
              </p:cNvPr>
              <p:cNvSpPr txBox="1"/>
              <p:nvPr/>
            </p:nvSpPr>
            <p:spPr>
              <a:xfrm>
                <a:off x="7761275" y="4048364"/>
                <a:ext cx="3043885" cy="748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ca-ES" sz="240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ca-E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ca-E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ca-E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ca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nor/>
                            </m:rPr>
                            <a:rPr lang="el-GR" sz="2400"/>
                            <m:t>ε</m:t>
                          </m:r>
                          <m:r>
                            <m:rPr>
                              <m:nor/>
                            </m:rPr>
                            <a:rPr lang="ca-ES" sz="2400" b="0" i="0" smtClean="0"/>
                            <m:t>P</m:t>
                          </m:r>
                          <m:r>
                            <m:rPr>
                              <m:nor/>
                            </m:rPr>
                            <a:rPr lang="ca-ES" sz="2400" b="0" i="0" smtClean="0"/>
                            <m:t>^2</m:t>
                          </m:r>
                        </m:num>
                        <m:den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z="2400"/>
                            <m:t>ε</m:t>
                          </m:r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ca-ES" sz="2400" b="0" i="1" smtClean="0">
                              <a:latin typeface="Cambria Math" panose="02040503050406030204" pitchFamily="18" charset="0"/>
                            </a:rPr>
                            <m:t>^2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189483-8B0F-427F-960A-99B789BB3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275" y="4048364"/>
                <a:ext cx="3043885" cy="748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834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1FF3-F85E-4F21-AEEF-653F21BB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B017A-1FE7-4A8C-8323-B8E49D77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4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6F5C-4312-4761-9185-96A4FB9D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1031C-C1BF-4D9B-9B44-C0271DFD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ca-ES" sz="3200" dirty="0"/>
              <a:t>The problem</a:t>
            </a:r>
          </a:p>
          <a:p>
            <a:pPr lvl="2">
              <a:lnSpc>
                <a:spcPct val="150000"/>
              </a:lnSpc>
            </a:pPr>
            <a:r>
              <a:rPr lang="ca-ES" sz="3200" dirty="0"/>
              <a:t>Proposal</a:t>
            </a:r>
          </a:p>
          <a:p>
            <a:pPr lvl="2">
              <a:lnSpc>
                <a:spcPct val="150000"/>
              </a:lnSpc>
            </a:pPr>
            <a:r>
              <a:rPr lang="ca-ES" sz="3200" dirty="0"/>
              <a:t>Results</a:t>
            </a:r>
          </a:p>
          <a:p>
            <a:pPr lvl="2">
              <a:lnSpc>
                <a:spcPct val="150000"/>
              </a:lnSpc>
            </a:pPr>
            <a:r>
              <a:rPr lang="ca-ES" sz="3200" dirty="0"/>
              <a:t>Our proposal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2111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3EB3-4E7D-4586-8B51-56A784B7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The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6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C6C1-AE6A-428C-83FE-F9DD044D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The problem I: Climate change</a:t>
            </a:r>
            <a:endParaRPr lang="en-GB" dirty="0"/>
          </a:p>
        </p:txBody>
      </p:sp>
      <p:pic>
        <p:nvPicPr>
          <p:cNvPr id="2050" name="Picture 2" descr="How Earth's Climate Changes Naturally (and Why Things Are Different Now) |  Quanta Magazine">
            <a:extLst>
              <a:ext uri="{FF2B5EF4-FFF2-40B4-BE49-F238E27FC236}">
                <a16:creationId xmlns:a16="http://schemas.microsoft.com/office/drawing/2014/main" id="{D4B7B2BD-E333-4FA9-895D-AD82B277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64" y="1562140"/>
            <a:ext cx="8289871" cy="466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AB23-CFBB-43B2-ABE6-BE6533008656}"/>
              </a:ext>
            </a:extLst>
          </p:cNvPr>
          <p:cNvSpPr txBox="1"/>
          <p:nvPr/>
        </p:nvSpPr>
        <p:spPr>
          <a:xfrm>
            <a:off x="651725" y="6492875"/>
            <a:ext cx="952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https://www.quantamagazine.org/how-earths-climate-changes-naturally-and-why-things-are-different-now-20200721/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92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3EB3-4E7D-4586-8B51-56A784B7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The problem II: CO2 concentration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9700E-12F9-4092-A0BC-F1B0D82A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95" y="1540431"/>
            <a:ext cx="7156609" cy="483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B544A-7C0F-4B58-89D3-E42BF15A692A}"/>
              </a:ext>
            </a:extLst>
          </p:cNvPr>
          <p:cNvSpPr txBox="1"/>
          <p:nvPr/>
        </p:nvSpPr>
        <p:spPr>
          <a:xfrm>
            <a:off x="550985" y="6492875"/>
            <a:ext cx="8792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https://github.com/Femkemilene/Global-Warming-Figures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22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CCE-55E7-4BAB-A221-8AA46BDA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The problem III: The carbon cycle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A9C78-0404-4D51-8EC3-4C1648B86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40F89-7055-4C48-A37A-E3FBE2DBD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27" y="1649145"/>
            <a:ext cx="6275546" cy="484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A5B23-AFD8-4470-B353-B8DA02EA7A67}"/>
              </a:ext>
            </a:extLst>
          </p:cNvPr>
          <p:cNvSpPr txBox="1"/>
          <p:nvPr/>
        </p:nvSpPr>
        <p:spPr>
          <a:xfrm>
            <a:off x="550985" y="6492875"/>
            <a:ext cx="10375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https://es.wikipedia.org/wiki/Ciclo_del_carbono#/media/Archivo:Carbon_cycle-cute_diagram.svg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4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5CCE-55E7-4BAB-A221-8AA46BDA2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51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ca-ES" dirty="0"/>
              <a:t>The problem IV: The marine ecosystem (ocean) is an essential part of the Earth carbon cycle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A9C78-0404-4D51-8EC3-4C1648B86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40F89-7055-4C48-A37A-E3FBE2DBD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27" y="1649145"/>
            <a:ext cx="6275546" cy="484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9198B9-CF29-40BA-A017-5E26C4BAA530}"/>
              </a:ext>
            </a:extLst>
          </p:cNvPr>
          <p:cNvSpPr/>
          <p:nvPr/>
        </p:nvSpPr>
        <p:spPr>
          <a:xfrm>
            <a:off x="4317299" y="4457187"/>
            <a:ext cx="2138766" cy="1503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8918C-A252-4772-B6A8-0623EC19C699}"/>
              </a:ext>
            </a:extLst>
          </p:cNvPr>
          <p:cNvSpPr txBox="1"/>
          <p:nvPr/>
        </p:nvSpPr>
        <p:spPr>
          <a:xfrm>
            <a:off x="550985" y="6492875"/>
            <a:ext cx="10375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https://es.wikipedia.org/wiki/Ciclo_del_carbono#/media/Archivo:Carbon_cycle-cute_diagram.svg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2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428A-B464-408B-A41A-924EB7A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The problem V: How to model the ocean?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3153-4BB4-41CB-A696-D716E16F3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746897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b="0" i="0" dirty="0">
                <a:solidFill>
                  <a:srgbClr val="000000"/>
                </a:solidFill>
                <a:effectLst/>
              </a:rPr>
              <a:t>Oceanography</a:t>
            </a:r>
            <a:endParaRPr lang="ca-ES" dirty="0"/>
          </a:p>
          <a:p>
            <a:pPr lvl="1">
              <a:lnSpc>
                <a:spcPct val="200000"/>
              </a:lnSpc>
            </a:pPr>
            <a:r>
              <a:rPr lang="ca-ES" dirty="0"/>
              <a:t>Biological </a:t>
            </a:r>
            <a:r>
              <a:rPr lang="en-GB" i="0" dirty="0">
                <a:solidFill>
                  <a:srgbClr val="000000"/>
                </a:solidFill>
                <a:effectLst/>
              </a:rPr>
              <a:t>Oceanography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Chemical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Oceanography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Geological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Oceanography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Physical Oceanography</a:t>
            </a:r>
          </a:p>
        </p:txBody>
      </p:sp>
    </p:spTree>
    <p:extLst>
      <p:ext uri="{BB962C8B-B14F-4D97-AF65-F5344CB8AC3E}">
        <p14:creationId xmlns:p14="http://schemas.microsoft.com/office/powerpoint/2010/main" val="295567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428A-B464-408B-A41A-924EB7A3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The problem V: How to model the ocean?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3153-4BB4-41CB-A696-D716E16F3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746897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b="0" i="0" dirty="0">
                <a:solidFill>
                  <a:srgbClr val="000000"/>
                </a:solidFill>
                <a:effectLst/>
              </a:rPr>
              <a:t>Oceanography</a:t>
            </a:r>
            <a:endParaRPr lang="ca-ES" dirty="0"/>
          </a:p>
          <a:p>
            <a:pPr lvl="1">
              <a:lnSpc>
                <a:spcPct val="200000"/>
              </a:lnSpc>
            </a:pPr>
            <a:r>
              <a:rPr lang="ca-ES" b="1" dirty="0"/>
              <a:t>Biological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Oceanography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Chemical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Oceanography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Geological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Oceanography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Physical Oceanography</a:t>
            </a:r>
          </a:p>
        </p:txBody>
      </p:sp>
    </p:spTree>
    <p:extLst>
      <p:ext uri="{BB962C8B-B14F-4D97-AF65-F5344CB8AC3E}">
        <p14:creationId xmlns:p14="http://schemas.microsoft.com/office/powerpoint/2010/main" val="137136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460</Words>
  <Application>Microsoft Office PowerPoint</Application>
  <PresentationFormat>Widescreen</PresentationFormat>
  <Paragraphs>78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Google Sans</vt:lpstr>
      <vt:lpstr>Office Theme</vt:lpstr>
      <vt:lpstr>Population dynamics project: Internal dynamics of NPZD type ecosystem models</vt:lpstr>
      <vt:lpstr>Content</vt:lpstr>
      <vt:lpstr>The problem</vt:lpstr>
      <vt:lpstr>The problem I: Climate change</vt:lpstr>
      <vt:lpstr>The problem II: CO2 concentration</vt:lpstr>
      <vt:lpstr>The problem III: The carbon cycle</vt:lpstr>
      <vt:lpstr>The problem IV: The marine ecosystem (ocean) is an essential part of the Earth carbon cycle </vt:lpstr>
      <vt:lpstr>The problem V: How to model the ocean?</vt:lpstr>
      <vt:lpstr>The problem V: How to model the ocean?</vt:lpstr>
      <vt:lpstr>The problem V: How to model the ocean?</vt:lpstr>
      <vt:lpstr>The problem VI: How to model the marine ecosystem?</vt:lpstr>
      <vt:lpstr>The problem VI: How to model the marine ecosystem?</vt:lpstr>
      <vt:lpstr>Proposal: NPZD model</vt:lpstr>
      <vt:lpstr>NPZD models: What are they used for?</vt:lpstr>
      <vt:lpstr>Proposal: NPZD model</vt:lpstr>
      <vt:lpstr>Proposal: NPZD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dynamics project: Internal dynamics of NPZD type ecosystem models</dc:title>
  <dc:creator>ge24wic</dc:creator>
  <cp:lastModifiedBy>ge24wic</cp:lastModifiedBy>
  <cp:revision>12</cp:revision>
  <dcterms:created xsi:type="dcterms:W3CDTF">2020-09-27T23:04:18Z</dcterms:created>
  <dcterms:modified xsi:type="dcterms:W3CDTF">2020-09-28T08:21:06Z</dcterms:modified>
</cp:coreProperties>
</file>